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70" r:id="rId8"/>
    <p:sldId id="269" r:id="rId9"/>
    <p:sldId id="261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8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9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9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155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4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21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76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2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0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3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6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9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8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8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8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60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4050" b="1" dirty="0"/>
              <a:t>БІОМЕХАНІКА ЯК НАУКА ПРО РУХ В ЖИВИХ СИСТЕМАХ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6926" y="5057776"/>
            <a:ext cx="4751785" cy="1028700"/>
          </a:xfrm>
        </p:spPr>
        <p:txBody>
          <a:bodyPr>
            <a:noAutofit/>
          </a:bodyPr>
          <a:lstStyle/>
          <a:p>
            <a:pPr algn="r"/>
            <a:r>
              <a:rPr lang="uk-UA" sz="1200" dirty="0" smtClean="0"/>
              <a:t>Підготував вчитель фізики Вільшанської ЗОШ І-ІІІ ступенів</a:t>
            </a:r>
          </a:p>
          <a:p>
            <a:pPr algn="r"/>
            <a:r>
              <a:rPr lang="uk-UA" sz="1200" dirty="0" smtClean="0"/>
              <a:t>Лазоренко Валентин Костянтинович, </a:t>
            </a:r>
          </a:p>
          <a:p>
            <a:pPr algn="r"/>
            <a:r>
              <a:rPr lang="uk-UA" sz="1200" dirty="0" smtClean="0"/>
              <a:t>спеціаліст вищої кваліфікаційної категорії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767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625" b="19000"/>
          <a:stretch/>
        </p:blipFill>
        <p:spPr>
          <a:xfrm>
            <a:off x="552450" y="1276350"/>
            <a:ext cx="74961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099" y="2967335"/>
            <a:ext cx="6349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ДЯКУЮ ЗА УВАГУ!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6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800" t="2362" r="4601" b="1968"/>
          <a:stretch/>
        </p:blipFill>
        <p:spPr>
          <a:xfrm>
            <a:off x="5667375" y="4831463"/>
            <a:ext cx="3352800" cy="17788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699" y="87274"/>
            <a:ext cx="7505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800" dirty="0" err="1"/>
              <a:t>Біомеханіка</a:t>
            </a:r>
            <a:r>
              <a:rPr lang="ru-RU" sz="2800" dirty="0"/>
              <a:t> - наука про </a:t>
            </a:r>
            <a:r>
              <a:rPr lang="ru-RU" sz="2800" dirty="0" err="1"/>
              <a:t>закони</a:t>
            </a:r>
            <a:r>
              <a:rPr lang="ru-RU" sz="2800" dirty="0"/>
              <a:t> </a:t>
            </a:r>
            <a:r>
              <a:rPr lang="ru-RU" sz="2800" dirty="0" err="1"/>
              <a:t>механічного</a:t>
            </a:r>
            <a:r>
              <a:rPr lang="ru-RU" sz="2800" dirty="0"/>
              <a:t> </a:t>
            </a:r>
            <a:r>
              <a:rPr lang="ru-RU" sz="2800" dirty="0" err="1"/>
              <a:t>руху</a:t>
            </a:r>
            <a:r>
              <a:rPr lang="ru-RU" sz="2800" dirty="0"/>
              <a:t> в </a:t>
            </a:r>
            <a:r>
              <a:rPr lang="ru-RU" sz="2800" dirty="0" err="1"/>
              <a:t>живих</a:t>
            </a:r>
            <a:r>
              <a:rPr lang="ru-RU" sz="2800" dirty="0"/>
              <a:t> </a:t>
            </a:r>
            <a:r>
              <a:rPr lang="ru-RU" sz="2800" dirty="0" smtClean="0"/>
              <a:t>системах.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699" y="1012819"/>
            <a:ext cx="85439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800" dirty="0" err="1"/>
              <a:t>Руху</a:t>
            </a:r>
            <a:r>
              <a:rPr lang="ru-RU" sz="2800" dirty="0"/>
              <a:t> </a:t>
            </a:r>
            <a:r>
              <a:rPr lang="ru-RU" sz="2800" dirty="0" err="1"/>
              <a:t>частин</a:t>
            </a:r>
            <a:r>
              <a:rPr lang="ru-RU" sz="2800" dirty="0"/>
              <a:t> </a:t>
            </a:r>
            <a:r>
              <a:rPr lang="ru-RU" sz="2800" dirty="0" err="1"/>
              <a:t>тіла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</a:t>
            </a:r>
            <a:r>
              <a:rPr lang="ru-RU" sz="2800" dirty="0" err="1"/>
              <a:t>представляють</a:t>
            </a:r>
            <a:r>
              <a:rPr lang="ru-RU" sz="2800" dirty="0"/>
              <a:t> собою </a:t>
            </a:r>
            <a:r>
              <a:rPr lang="ru-RU" sz="2800" dirty="0" err="1"/>
              <a:t>переміщення</a:t>
            </a:r>
            <a:r>
              <a:rPr lang="ru-RU" sz="2800" dirty="0"/>
              <a:t> в </a:t>
            </a:r>
            <a:r>
              <a:rPr lang="ru-RU" sz="2800" dirty="0" err="1"/>
              <a:t>просторі</a:t>
            </a:r>
            <a:r>
              <a:rPr lang="ru-RU" sz="2800" dirty="0"/>
              <a:t> і </a:t>
            </a:r>
            <a:r>
              <a:rPr lang="ru-RU" sz="2800" dirty="0" err="1"/>
              <a:t>часі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виконуються</a:t>
            </a:r>
            <a:r>
              <a:rPr lang="ru-RU" sz="2800" dirty="0"/>
              <a:t> в </a:t>
            </a:r>
            <a:r>
              <a:rPr lang="ru-RU" sz="2800" dirty="0" err="1"/>
              <a:t>багатьох</a:t>
            </a:r>
            <a:r>
              <a:rPr lang="ru-RU" sz="2800" dirty="0"/>
              <a:t> </a:t>
            </a:r>
            <a:r>
              <a:rPr lang="ru-RU" sz="2800" dirty="0" err="1"/>
              <a:t>суглобах</a:t>
            </a:r>
            <a:r>
              <a:rPr lang="ru-RU" sz="2800" dirty="0"/>
              <a:t> </a:t>
            </a:r>
            <a:r>
              <a:rPr lang="ru-RU" sz="2800" dirty="0" err="1"/>
              <a:t>одночасно</a:t>
            </a:r>
            <a:r>
              <a:rPr lang="ru-RU" sz="2800" dirty="0"/>
              <a:t> і </a:t>
            </a:r>
            <a:r>
              <a:rPr lang="ru-RU" sz="2800" dirty="0" err="1"/>
              <a:t>послідовно</a:t>
            </a:r>
            <a:r>
              <a:rPr lang="ru-RU" sz="2800" dirty="0"/>
              <a:t>. </a:t>
            </a:r>
            <a:r>
              <a:rPr lang="ru-RU" sz="2800" dirty="0" err="1"/>
              <a:t>Рухи</a:t>
            </a:r>
            <a:r>
              <a:rPr lang="ru-RU" sz="2800" dirty="0"/>
              <a:t> в </a:t>
            </a:r>
            <a:r>
              <a:rPr lang="ru-RU" sz="2800" dirty="0" err="1"/>
              <a:t>суглобах</a:t>
            </a:r>
            <a:r>
              <a:rPr lang="ru-RU" sz="2800" dirty="0"/>
              <a:t> за </a:t>
            </a:r>
            <a:r>
              <a:rPr lang="ru-RU" sz="2800" dirty="0" err="1"/>
              <a:t>своєю</a:t>
            </a:r>
            <a:r>
              <a:rPr lang="ru-RU" sz="2800" dirty="0"/>
              <a:t> формою і характером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різноманітні</a:t>
            </a:r>
            <a:r>
              <a:rPr lang="ru-RU" sz="2800" dirty="0"/>
              <a:t>, вони </a:t>
            </a:r>
            <a:r>
              <a:rPr lang="ru-RU" sz="2800" dirty="0" err="1"/>
              <a:t>залежать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безлічі</a:t>
            </a:r>
            <a:r>
              <a:rPr lang="ru-RU" sz="2800" dirty="0"/>
              <a:t> </a:t>
            </a:r>
            <a:r>
              <a:rPr lang="ru-RU" sz="2800" dirty="0" err="1"/>
              <a:t>прикладених</a:t>
            </a:r>
            <a:r>
              <a:rPr lang="ru-RU" sz="2800" dirty="0"/>
              <a:t> сил.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рухи</a:t>
            </a:r>
            <a:r>
              <a:rPr lang="ru-RU" sz="2800" dirty="0"/>
              <a:t> </a:t>
            </a:r>
            <a:r>
              <a:rPr lang="ru-RU" sz="2800" dirty="0" err="1"/>
              <a:t>закономірно</a:t>
            </a:r>
            <a:r>
              <a:rPr lang="ru-RU" sz="2800" dirty="0"/>
              <a:t> </a:t>
            </a:r>
            <a:r>
              <a:rPr lang="ru-RU" sz="2800" dirty="0" err="1"/>
              <a:t>об'єднані</a:t>
            </a:r>
            <a:r>
              <a:rPr lang="ru-RU" sz="2800" dirty="0"/>
              <a:t> в </a:t>
            </a:r>
            <a:r>
              <a:rPr lang="ru-RU" sz="2800" dirty="0" err="1"/>
              <a:t>цілісні</a:t>
            </a:r>
            <a:r>
              <a:rPr lang="ru-RU" sz="2800" dirty="0"/>
              <a:t> </a:t>
            </a:r>
            <a:r>
              <a:rPr lang="ru-RU" sz="2800" dirty="0" err="1"/>
              <a:t>організовані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, </a:t>
            </a:r>
            <a:r>
              <a:rPr lang="ru-RU" sz="2800" dirty="0" err="1"/>
              <a:t>якими</a:t>
            </a:r>
            <a:r>
              <a:rPr lang="ru-RU" sz="2800" dirty="0"/>
              <a:t> </a:t>
            </a:r>
            <a:r>
              <a:rPr lang="ru-RU" sz="2800" dirty="0" err="1"/>
              <a:t>людина</a:t>
            </a:r>
            <a:r>
              <a:rPr lang="ru-RU" sz="2800" dirty="0"/>
              <a:t> </a:t>
            </a:r>
            <a:r>
              <a:rPr lang="ru-RU" sz="2800" dirty="0" err="1"/>
              <a:t>управляє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м'язів</a:t>
            </a:r>
            <a:r>
              <a:rPr lang="ru-RU" sz="2800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175" y="470535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575" y="296466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Біомеханіка</a:t>
            </a:r>
            <a:r>
              <a:rPr lang="ru-RU" sz="2400" dirty="0"/>
              <a:t> у </a:t>
            </a:r>
            <a:r>
              <a:rPr lang="ru-RU" sz="2400" dirty="0" err="1"/>
              <a:t>порівнянні</a:t>
            </a:r>
            <a:r>
              <a:rPr lang="ru-RU" sz="2400" dirty="0"/>
              <a:t> з </a:t>
            </a:r>
            <a:r>
              <a:rPr lang="ru-RU" sz="2400" dirty="0" err="1"/>
              <a:t>іншими</a:t>
            </a:r>
            <a:r>
              <a:rPr lang="ru-RU" sz="2400" dirty="0"/>
              <a:t> науками,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вивчають</a:t>
            </a:r>
            <a:r>
              <a:rPr lang="ru-RU" sz="2400" dirty="0"/>
              <a:t> спорт, </a:t>
            </a:r>
            <a:r>
              <a:rPr lang="ru-RU" sz="2400" dirty="0" err="1"/>
              <a:t>йде</a:t>
            </a:r>
            <a:r>
              <a:rPr lang="ru-RU" sz="2400" dirty="0"/>
              <a:t> </a:t>
            </a:r>
            <a:r>
              <a:rPr lang="ru-RU" sz="2400" dirty="0" err="1"/>
              <a:t>семимильними</a:t>
            </a:r>
            <a:r>
              <a:rPr lang="ru-RU" sz="2400" dirty="0"/>
              <a:t> </a:t>
            </a:r>
            <a:r>
              <a:rPr lang="ru-RU" sz="2400" dirty="0" err="1"/>
              <a:t>кроками</a:t>
            </a:r>
            <a:r>
              <a:rPr lang="ru-RU" sz="2400" dirty="0"/>
              <a:t>. </a:t>
            </a:r>
            <a:r>
              <a:rPr lang="ru-RU" sz="2400" dirty="0" err="1"/>
              <a:t>Такий</a:t>
            </a:r>
            <a:r>
              <a:rPr lang="ru-RU" sz="2400" dirty="0"/>
              <a:t> </a:t>
            </a:r>
            <a:r>
              <a:rPr lang="ru-RU" sz="2400" dirty="0" err="1"/>
              <a:t>прогрес</a:t>
            </a:r>
            <a:r>
              <a:rPr lang="ru-RU" sz="2400" dirty="0"/>
              <a:t> </a:t>
            </a:r>
            <a:r>
              <a:rPr lang="ru-RU" sz="2400" dirty="0" err="1"/>
              <a:t>характеризується</a:t>
            </a:r>
            <a:r>
              <a:rPr lang="ru-RU" sz="2400" dirty="0"/>
              <a:t>, </a:t>
            </a:r>
            <a:r>
              <a:rPr lang="ru-RU" sz="2400" dirty="0" err="1"/>
              <a:t>по-перше</a:t>
            </a:r>
            <a:r>
              <a:rPr lang="ru-RU" sz="2400" dirty="0"/>
              <a:t>, </a:t>
            </a:r>
            <a:r>
              <a:rPr lang="ru-RU" sz="2400" dirty="0" err="1"/>
              <a:t>стрімким</a:t>
            </a:r>
            <a:r>
              <a:rPr lang="ru-RU" sz="2400" dirty="0"/>
              <a:t> </a:t>
            </a:r>
            <a:r>
              <a:rPr lang="ru-RU" sz="2400" dirty="0" err="1"/>
              <a:t>зростанням</a:t>
            </a:r>
            <a:r>
              <a:rPr lang="ru-RU" sz="2400" dirty="0"/>
              <a:t> </a:t>
            </a:r>
            <a:r>
              <a:rPr lang="ru-RU" sz="2400" dirty="0" err="1"/>
              <a:t>дослідницької</a:t>
            </a:r>
            <a:r>
              <a:rPr lang="ru-RU" sz="2400" dirty="0"/>
              <a:t> </a:t>
            </a:r>
            <a:r>
              <a:rPr lang="ru-RU" sz="2400" dirty="0" err="1"/>
              <a:t>апаратури</a:t>
            </a:r>
            <a:r>
              <a:rPr lang="ru-RU" sz="2400" dirty="0"/>
              <a:t> </a:t>
            </a:r>
            <a:r>
              <a:rPr lang="ru-RU" sz="2400" dirty="0" err="1"/>
              <a:t>по-друге</a:t>
            </a:r>
            <a:r>
              <a:rPr lang="ru-RU" sz="2400" dirty="0"/>
              <a:t>, </a:t>
            </a:r>
            <a:r>
              <a:rPr lang="ru-RU" sz="2400" dirty="0" err="1"/>
              <a:t>захопленням</a:t>
            </a:r>
            <a:r>
              <a:rPr lang="ru-RU" sz="2400" dirty="0"/>
              <a:t> </a:t>
            </a:r>
            <a:r>
              <a:rPr lang="ru-RU" sz="2400" dirty="0" err="1"/>
              <a:t>біомеханікою</a:t>
            </a:r>
            <a:r>
              <a:rPr lang="ru-RU" sz="2400" dirty="0"/>
              <a:t> </a:t>
            </a:r>
            <a:r>
              <a:rPr lang="ru-RU" sz="2400" dirty="0" err="1"/>
              <a:t>всіма</a:t>
            </a:r>
            <a:r>
              <a:rPr lang="ru-RU" sz="2400" dirty="0"/>
              <a:t> науками і </a:t>
            </a:r>
            <a:r>
              <a:rPr lang="ru-RU" sz="2400" dirty="0" err="1"/>
              <a:t>галузями</a:t>
            </a:r>
            <a:r>
              <a:rPr lang="ru-RU" sz="2400" dirty="0"/>
              <a:t>, </a:t>
            </a:r>
            <a:r>
              <a:rPr lang="ru-RU" sz="2400" dirty="0" err="1"/>
              <a:t>навіть</a:t>
            </a:r>
            <a:r>
              <a:rPr lang="ru-RU" sz="2400" dirty="0"/>
              <a:t>, на перший </a:t>
            </a:r>
            <a:r>
              <a:rPr lang="ru-RU" sz="2400" dirty="0" err="1"/>
              <a:t>погляд</a:t>
            </a:r>
            <a:r>
              <a:rPr lang="ru-RU" sz="2400" dirty="0"/>
              <a:t>, </a:t>
            </a:r>
            <a:r>
              <a:rPr lang="ru-RU" sz="2400" dirty="0" err="1"/>
              <a:t>зовсім</a:t>
            </a:r>
            <a:r>
              <a:rPr lang="ru-RU" sz="2400" dirty="0"/>
              <a:t> далекими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неї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На </a:t>
            </a:r>
            <a:r>
              <a:rPr lang="ru-RU" sz="2400" dirty="0" err="1"/>
              <a:t>виникнення</a:t>
            </a:r>
            <a:r>
              <a:rPr lang="ru-RU" sz="2400" dirty="0"/>
              <a:t> </a:t>
            </a:r>
            <a:r>
              <a:rPr lang="ru-RU" sz="2400" dirty="0" err="1"/>
              <a:t>біомеханіки</a:t>
            </a:r>
            <a:r>
              <a:rPr lang="ru-RU" sz="2400" dirty="0"/>
              <a:t> </a:t>
            </a:r>
            <a:r>
              <a:rPr lang="ru-RU" sz="2400" dirty="0" err="1"/>
              <a:t>вирішальний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</a:t>
            </a:r>
            <a:r>
              <a:rPr lang="ru-RU" sz="2400" dirty="0" err="1"/>
              <a:t>зробило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механіки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3712786"/>
            <a:ext cx="4976812" cy="28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075" y="485686"/>
            <a:ext cx="6724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/>
              <a:t>Перші</a:t>
            </a:r>
            <a:r>
              <a:rPr lang="ru-RU" sz="2800" dirty="0"/>
              <a:t> </a:t>
            </a:r>
            <a:r>
              <a:rPr lang="ru-RU" sz="2800" dirty="0" err="1"/>
              <a:t>наукові</a:t>
            </a:r>
            <a:r>
              <a:rPr lang="ru-RU" sz="2800" dirty="0"/>
              <a:t> </a:t>
            </a:r>
            <a:r>
              <a:rPr lang="ru-RU" sz="2800" dirty="0" err="1"/>
              <a:t>праці</a:t>
            </a:r>
            <a:r>
              <a:rPr lang="ru-RU" sz="2800" dirty="0"/>
              <a:t> </a:t>
            </a:r>
            <a:r>
              <a:rPr lang="ru-RU" sz="2800" dirty="0" err="1"/>
              <a:t>написані</a:t>
            </a:r>
            <a:r>
              <a:rPr lang="ru-RU" sz="2800" dirty="0"/>
              <a:t> Аристотелем (384-322 </a:t>
            </a:r>
            <a:r>
              <a:rPr lang="ru-RU" sz="2800" dirty="0" err="1"/>
              <a:t>рр</a:t>
            </a:r>
            <a:r>
              <a:rPr lang="ru-RU" sz="2800" dirty="0"/>
              <a:t>. До </a:t>
            </a:r>
            <a:r>
              <a:rPr lang="ru-RU" sz="2800" dirty="0" err="1"/>
              <a:t>н.е</a:t>
            </a:r>
            <a:r>
              <a:rPr lang="ru-RU" sz="2800" dirty="0"/>
              <a:t>.),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цікавили</a:t>
            </a:r>
            <a:r>
              <a:rPr lang="ru-RU" sz="2800" dirty="0"/>
              <a:t> </a:t>
            </a:r>
            <a:r>
              <a:rPr lang="ru-RU" sz="2800" dirty="0" err="1"/>
              <a:t>закономірності</a:t>
            </a:r>
            <a:r>
              <a:rPr lang="ru-RU" sz="2800" dirty="0"/>
              <a:t> </a:t>
            </a:r>
            <a:r>
              <a:rPr lang="ru-RU" sz="2800" dirty="0" err="1"/>
              <a:t>руху</a:t>
            </a:r>
            <a:r>
              <a:rPr lang="ru-RU" sz="2800" dirty="0"/>
              <a:t> </a:t>
            </a:r>
            <a:r>
              <a:rPr lang="ru-RU" sz="2800" dirty="0" err="1"/>
              <a:t>наземних</a:t>
            </a:r>
            <a:r>
              <a:rPr lang="ru-RU" sz="2800" dirty="0"/>
              <a:t> </a:t>
            </a:r>
            <a:r>
              <a:rPr lang="ru-RU" sz="2800" dirty="0" err="1"/>
              <a:t>тварин</a:t>
            </a:r>
            <a:r>
              <a:rPr lang="ru-RU" sz="2800" dirty="0"/>
              <a:t> і </a:t>
            </a:r>
            <a:r>
              <a:rPr lang="ru-RU" sz="2800" dirty="0" err="1"/>
              <a:t>людини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301568"/>
            <a:ext cx="3692236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76" y="-337869"/>
            <a:ext cx="588644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sz="2000" dirty="0" smtClean="0"/>
              <a:t>Леонардо </a:t>
            </a:r>
            <a:r>
              <a:rPr lang="ru-RU" sz="2000" dirty="0"/>
              <a:t>да </a:t>
            </a:r>
            <a:r>
              <a:rPr lang="ru-RU" sz="2000" dirty="0" err="1"/>
              <a:t>Вінчі</a:t>
            </a:r>
            <a:r>
              <a:rPr lang="ru-RU" sz="2000" dirty="0"/>
              <a:t> (1452-1519)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уваги</a:t>
            </a:r>
            <a:r>
              <a:rPr lang="ru-RU" sz="2000" dirty="0"/>
              <a:t> </a:t>
            </a:r>
            <a:r>
              <a:rPr lang="ru-RU" sz="2000" dirty="0" err="1"/>
              <a:t>приділяв</a:t>
            </a:r>
            <a:r>
              <a:rPr lang="ru-RU" sz="2000" dirty="0"/>
              <a:t> </a:t>
            </a:r>
            <a:r>
              <a:rPr lang="ru-RU" sz="2000" dirty="0" err="1"/>
              <a:t>аналізу</a:t>
            </a:r>
            <a:r>
              <a:rPr lang="ru-RU" sz="2000" dirty="0"/>
              <a:t> </a:t>
            </a:r>
            <a:r>
              <a:rPr lang="ru-RU" sz="2000" dirty="0" err="1"/>
              <a:t>положень</a:t>
            </a:r>
            <a:r>
              <a:rPr lang="ru-RU" sz="2000" dirty="0"/>
              <a:t> і </a:t>
            </a:r>
            <a:r>
              <a:rPr lang="ru-RU" sz="2000" dirty="0" err="1"/>
              <a:t>рухів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 </a:t>
            </a:r>
            <a:r>
              <a:rPr lang="ru-RU" sz="2000" dirty="0" err="1"/>
              <a:t>анатомії</a:t>
            </a:r>
            <a:r>
              <a:rPr lang="ru-RU" sz="2000" dirty="0"/>
              <a:t> і </a:t>
            </a:r>
            <a:r>
              <a:rPr lang="ru-RU" sz="2000" dirty="0" err="1"/>
              <a:t>механіки</a:t>
            </a:r>
            <a:r>
              <a:rPr lang="ru-RU" sz="2000" dirty="0"/>
              <a:t>. Леонардо ясно </a:t>
            </a:r>
            <a:r>
              <a:rPr lang="ru-RU" sz="2000" dirty="0" err="1"/>
              <a:t>усвідомлював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 і </a:t>
            </a:r>
            <a:r>
              <a:rPr lang="ru-RU" sz="2000" dirty="0" err="1"/>
              <a:t>рухи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і </a:t>
            </a:r>
            <a:r>
              <a:rPr lang="ru-RU" sz="2000" dirty="0" err="1"/>
              <a:t>тварин</a:t>
            </a:r>
            <a:r>
              <a:rPr lang="ru-RU" sz="2000" dirty="0"/>
              <a:t> </a:t>
            </a:r>
            <a:r>
              <a:rPr lang="ru-RU" sz="2000" dirty="0" err="1"/>
              <a:t>підкоряються</a:t>
            </a:r>
            <a:r>
              <a:rPr lang="ru-RU" sz="2000" dirty="0"/>
              <a:t> законам </a:t>
            </a:r>
            <a:r>
              <a:rPr lang="ru-RU" sz="2000" dirty="0" err="1"/>
              <a:t>механіки</a:t>
            </a:r>
            <a:r>
              <a:rPr lang="ru-RU" sz="2000" dirty="0"/>
              <a:t>. Леонардо ясно </a:t>
            </a:r>
            <a:r>
              <a:rPr lang="ru-RU" sz="2000" dirty="0" err="1"/>
              <a:t>розумів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 і </a:t>
            </a:r>
            <a:r>
              <a:rPr lang="ru-RU" sz="2000" dirty="0" err="1"/>
              <a:t>рухи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і </a:t>
            </a:r>
            <a:r>
              <a:rPr lang="ru-RU" sz="2000" dirty="0" err="1"/>
              <a:t>тварин</a:t>
            </a:r>
            <a:r>
              <a:rPr lang="ru-RU" sz="2000" dirty="0"/>
              <a:t> </a:t>
            </a:r>
            <a:r>
              <a:rPr lang="ru-RU" sz="2000" dirty="0" err="1"/>
              <a:t>підкоряються</a:t>
            </a:r>
            <a:r>
              <a:rPr lang="ru-RU" sz="2000" dirty="0"/>
              <a:t> законам </a:t>
            </a:r>
            <a:r>
              <a:rPr lang="ru-RU" sz="2000" dirty="0" err="1"/>
              <a:t>механіки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заявив: “Наука </a:t>
            </a:r>
            <a:r>
              <a:rPr lang="ru-RU" sz="2000" dirty="0" err="1"/>
              <a:t>механіка</a:t>
            </a:r>
            <a:r>
              <a:rPr lang="ru-RU" sz="2000" dirty="0"/>
              <a:t> тому </a:t>
            </a:r>
            <a:r>
              <a:rPr lang="ru-RU" sz="2000" dirty="0" err="1"/>
              <a:t>настільки</a:t>
            </a:r>
            <a:r>
              <a:rPr lang="ru-RU" sz="2000" dirty="0"/>
              <a:t> благородна і </a:t>
            </a:r>
            <a:r>
              <a:rPr lang="ru-RU" sz="2000" dirty="0" err="1"/>
              <a:t>корисна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наук, </a:t>
            </a:r>
            <a:r>
              <a:rPr lang="ru-RU" sz="2000" dirty="0" err="1"/>
              <a:t>що</a:t>
            </a:r>
            <a:r>
              <a:rPr lang="ru-RU" sz="2000" dirty="0"/>
              <a:t>, як </a:t>
            </a:r>
            <a:r>
              <a:rPr lang="ru-RU" sz="2000" dirty="0" err="1"/>
              <a:t>виявляється</a:t>
            </a:r>
            <a:r>
              <a:rPr lang="ru-RU" sz="2000" dirty="0"/>
              <a:t>,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живі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здатність</a:t>
            </a:r>
            <a:r>
              <a:rPr lang="ru-RU" sz="2000" dirty="0"/>
              <a:t> до </a:t>
            </a:r>
            <a:r>
              <a:rPr lang="ru-RU" sz="2000" dirty="0" err="1"/>
              <a:t>руху</a:t>
            </a:r>
            <a:r>
              <a:rPr lang="ru-RU" sz="2000" dirty="0"/>
              <a:t>, </a:t>
            </a:r>
            <a:r>
              <a:rPr lang="ru-RU" sz="2000" dirty="0" err="1"/>
              <a:t>діють</a:t>
            </a:r>
            <a:r>
              <a:rPr lang="ru-RU" sz="2000" dirty="0"/>
              <a:t> за </a:t>
            </a:r>
            <a:r>
              <a:rPr lang="ru-RU" sz="2000" dirty="0" err="1"/>
              <a:t>її</a:t>
            </a:r>
            <a:r>
              <a:rPr lang="ru-RU" sz="2000" dirty="0"/>
              <a:t> законам”.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нова і </a:t>
            </a:r>
            <a:r>
              <a:rPr lang="ru-RU" sz="2000" dirty="0" err="1"/>
              <a:t>смілива</a:t>
            </a:r>
            <a:r>
              <a:rPr lang="ru-RU" sz="2000" dirty="0"/>
              <a:t> для того часу думка. 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польоту</a:t>
            </a:r>
            <a:r>
              <a:rPr lang="ru-RU" sz="2000" dirty="0"/>
              <a:t> </a:t>
            </a:r>
            <a:r>
              <a:rPr lang="ru-RU" sz="2000" dirty="0" err="1"/>
              <a:t>птахів</a:t>
            </a:r>
            <a:r>
              <a:rPr lang="ru-RU" sz="2000" dirty="0"/>
              <a:t> </a:t>
            </a:r>
            <a:r>
              <a:rPr lang="ru-RU" sz="2000" dirty="0" err="1"/>
              <a:t>призвело</a:t>
            </a:r>
            <a:r>
              <a:rPr lang="ru-RU" sz="2000" dirty="0"/>
              <a:t> Леонардо до </a:t>
            </a:r>
            <a:r>
              <a:rPr lang="ru-RU" sz="2000" dirty="0" err="1"/>
              <a:t>створення</a:t>
            </a:r>
            <a:r>
              <a:rPr lang="ru-RU" sz="2000" dirty="0"/>
              <a:t> проекту </a:t>
            </a:r>
            <a:r>
              <a:rPr lang="ru-RU" sz="2000" dirty="0" err="1"/>
              <a:t>першого</a:t>
            </a:r>
            <a:r>
              <a:rPr lang="ru-RU" sz="2000" dirty="0"/>
              <a:t> </a:t>
            </a:r>
            <a:r>
              <a:rPr lang="ru-RU" sz="2000" dirty="0" err="1"/>
              <a:t>літального</a:t>
            </a:r>
            <a:r>
              <a:rPr lang="ru-RU" sz="2000" dirty="0"/>
              <a:t> </a:t>
            </a:r>
            <a:r>
              <a:rPr lang="ru-RU" sz="2000" dirty="0" err="1"/>
              <a:t>апарату</a:t>
            </a:r>
            <a:r>
              <a:rPr lang="ru-RU" sz="2000" dirty="0"/>
              <a:t>, типу планера, в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передбачалося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для </a:t>
            </a:r>
            <a:r>
              <a:rPr lang="ru-RU" sz="2000" dirty="0" err="1"/>
              <a:t>польоту</a:t>
            </a:r>
            <a:r>
              <a:rPr lang="ru-RU" sz="2000" dirty="0"/>
              <a:t> і </a:t>
            </a:r>
            <a:r>
              <a:rPr lang="ru-RU" sz="2000" dirty="0" err="1"/>
              <a:t>сили</a:t>
            </a:r>
            <a:r>
              <a:rPr lang="ru-RU" sz="2000" dirty="0"/>
              <a:t> </a:t>
            </a:r>
            <a:r>
              <a:rPr lang="ru-RU" sz="2000" dirty="0" err="1"/>
              <a:t>м’язів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91224" y="0"/>
            <a:ext cx="3152775" cy="32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2225" y="12748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/>
              <a:t>Альфонсо </a:t>
            </a:r>
            <a:r>
              <a:rPr lang="ru-RU" sz="2000" dirty="0" err="1"/>
              <a:t>Бореллі</a:t>
            </a:r>
            <a:r>
              <a:rPr lang="ru-RU" sz="2000" dirty="0"/>
              <a:t> (1608-1679 </a:t>
            </a:r>
            <a:r>
              <a:rPr lang="ru-RU" sz="2000" dirty="0" err="1"/>
              <a:t>рр</a:t>
            </a:r>
            <a:r>
              <a:rPr lang="ru-RU" sz="2000" dirty="0"/>
              <a:t>.) – </a:t>
            </a:r>
            <a:r>
              <a:rPr lang="ru-RU" sz="2000" dirty="0" err="1"/>
              <a:t>Учень</a:t>
            </a:r>
            <a:r>
              <a:rPr lang="ru-RU" sz="2000" dirty="0"/>
              <a:t> </a:t>
            </a:r>
            <a:r>
              <a:rPr lang="ru-RU" sz="2000" dirty="0" err="1"/>
              <a:t>Галілея</a:t>
            </a:r>
            <a:r>
              <a:rPr lang="ru-RU" sz="2000" dirty="0"/>
              <a:t> </a:t>
            </a:r>
            <a:r>
              <a:rPr lang="ru-RU" sz="2000" dirty="0" err="1"/>
              <a:t>Джованні</a:t>
            </a:r>
            <a:r>
              <a:rPr lang="ru-RU" sz="2000" dirty="0"/>
              <a:t> </a:t>
            </a:r>
            <a:r>
              <a:rPr lang="ru-RU" sz="2000" dirty="0" err="1"/>
              <a:t>видав</a:t>
            </a:r>
            <a:r>
              <a:rPr lang="ru-RU" sz="2000" dirty="0"/>
              <a:t> першу книгу з </a:t>
            </a:r>
            <a:r>
              <a:rPr lang="ru-RU" sz="2000" dirty="0" err="1"/>
              <a:t>біомеханіки</a:t>
            </a:r>
            <a:r>
              <a:rPr lang="ru-RU" sz="2000" dirty="0"/>
              <a:t> “Про </a:t>
            </a:r>
            <a:r>
              <a:rPr lang="ru-RU" sz="2000" dirty="0" err="1" smtClean="0"/>
              <a:t>рух</a:t>
            </a:r>
            <a:r>
              <a:rPr lang="ru-RU" sz="2000" dirty="0" smtClean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”,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вийшла</a:t>
            </a:r>
            <a:r>
              <a:rPr lang="ru-RU" sz="2000" dirty="0"/>
              <a:t> в 1679г.</a:t>
            </a:r>
          </a:p>
          <a:p>
            <a:pPr algn="just"/>
            <a:r>
              <a:rPr lang="ru-RU" sz="2000" dirty="0" err="1"/>
              <a:t>Становлення</a:t>
            </a:r>
            <a:r>
              <a:rPr lang="ru-RU" sz="2000" dirty="0"/>
              <a:t> </a:t>
            </a:r>
            <a:r>
              <a:rPr lang="ru-RU" sz="2000" dirty="0" err="1"/>
              <a:t>біомеханіки</a:t>
            </a:r>
            <a:r>
              <a:rPr lang="ru-RU" sz="2000" dirty="0"/>
              <a:t> як </a:t>
            </a:r>
            <a:r>
              <a:rPr lang="ru-RU" sz="2000" dirty="0" err="1"/>
              <a:t>самостійної</a:t>
            </a:r>
            <a:r>
              <a:rPr lang="ru-RU" sz="2000" dirty="0"/>
              <a:t> </a:t>
            </a:r>
            <a:r>
              <a:rPr lang="ru-RU" sz="2000" dirty="0" err="1"/>
              <a:t>дисципліни</a:t>
            </a:r>
            <a:r>
              <a:rPr lang="ru-RU" sz="2000" dirty="0"/>
              <a:t> </a:t>
            </a:r>
            <a:r>
              <a:rPr lang="ru-RU" sz="2000" dirty="0" err="1"/>
              <a:t>відноситься</a:t>
            </a:r>
            <a:r>
              <a:rPr lang="ru-RU" sz="2000" dirty="0"/>
              <a:t> до 50-60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smtClean="0"/>
              <a:t>ХХ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49500"/>
            <a:ext cx="2400300" cy="2857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62225" y="2941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біомеханіка</a:t>
            </a:r>
            <a:r>
              <a:rPr lang="ru-RU" dirty="0"/>
              <a:t>, як </a:t>
            </a:r>
            <a:r>
              <a:rPr lang="ru-RU" dirty="0" err="1"/>
              <a:t>галузь</a:t>
            </a:r>
            <a:r>
              <a:rPr lang="ru-RU" dirty="0"/>
              <a:t> науки,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самостійні</a:t>
            </a:r>
            <a:r>
              <a:rPr lang="ru-RU" dirty="0"/>
              <a:t> </a:t>
            </a:r>
            <a:r>
              <a:rPr lang="ru-RU" dirty="0" err="1"/>
              <a:t>розділи</a:t>
            </a:r>
            <a:r>
              <a:rPr lang="ru-RU" dirty="0"/>
              <a:t>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2424" y="3864442"/>
            <a:ext cx="85629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· </a:t>
            </a:r>
            <a:r>
              <a:rPr lang="ru-RU" dirty="0" err="1"/>
              <a:t>інженерна</a:t>
            </a:r>
            <a:r>
              <a:rPr lang="ru-RU" dirty="0"/>
              <a:t> </a:t>
            </a:r>
            <a:r>
              <a:rPr lang="ru-RU" dirty="0" err="1"/>
              <a:t>біомеханіка</a:t>
            </a:r>
            <a:r>
              <a:rPr lang="ru-RU" dirty="0"/>
              <a:t>,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зв'язані</a:t>
            </a:r>
            <a:r>
              <a:rPr lang="ru-RU" dirty="0"/>
              <a:t> з </a:t>
            </a:r>
            <a:r>
              <a:rPr lang="ru-RU" dirty="0" err="1"/>
              <a:t>роботобудуванням</a:t>
            </a:r>
            <a:r>
              <a:rPr lang="ru-RU" dirty="0"/>
              <a:t>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· </a:t>
            </a:r>
            <a:r>
              <a:rPr lang="ru-RU" dirty="0" err="1"/>
              <a:t>медична</a:t>
            </a:r>
            <a:r>
              <a:rPr lang="ru-RU" dirty="0"/>
              <a:t> </a:t>
            </a:r>
            <a:r>
              <a:rPr lang="ru-RU" dirty="0" err="1"/>
              <a:t>біомеханіка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досліджує</a:t>
            </a:r>
            <a:r>
              <a:rPr lang="ru-RU" dirty="0"/>
              <a:t> причини, </a:t>
            </a:r>
            <a:r>
              <a:rPr lang="ru-RU" dirty="0" err="1"/>
              <a:t>наслідки</a:t>
            </a:r>
            <a:r>
              <a:rPr lang="ru-RU" dirty="0"/>
              <a:t> і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 травматизму, </a:t>
            </a:r>
            <a:r>
              <a:rPr lang="ru-RU" dirty="0" err="1"/>
              <a:t>міцність</a:t>
            </a:r>
            <a:r>
              <a:rPr lang="ru-RU" dirty="0"/>
              <a:t> опорно-</a:t>
            </a:r>
            <a:r>
              <a:rPr lang="ru-RU" dirty="0" err="1"/>
              <a:t>рухового</a:t>
            </a:r>
            <a:r>
              <a:rPr lang="ru-RU" dirty="0"/>
              <a:t> </a:t>
            </a:r>
            <a:r>
              <a:rPr lang="ru-RU" dirty="0" err="1"/>
              <a:t>апарата</a:t>
            </a:r>
            <a:r>
              <a:rPr lang="ru-RU" dirty="0"/>
              <a:t>,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протезобудівництва</a:t>
            </a:r>
            <a:r>
              <a:rPr lang="ru-RU" dirty="0"/>
              <a:t>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· </a:t>
            </a:r>
            <a:r>
              <a:rPr lang="ru-RU" dirty="0" err="1"/>
              <a:t>ергономічна</a:t>
            </a:r>
            <a:r>
              <a:rPr lang="ru-RU" dirty="0"/>
              <a:t> </a:t>
            </a:r>
            <a:r>
              <a:rPr lang="ru-RU" dirty="0" err="1"/>
              <a:t>біомеханіка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з </a:t>
            </a:r>
            <a:r>
              <a:rPr lang="ru-RU" dirty="0" err="1"/>
              <a:t>навколишніми</a:t>
            </a:r>
            <a:r>
              <a:rPr lang="ru-RU" dirty="0"/>
              <a:t> предметами з метою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оптимізації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92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1068"/>
            <a:ext cx="87153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Біомеханіка</a:t>
            </a:r>
            <a:r>
              <a:rPr lang="ru-RU" sz="3200" dirty="0" smtClean="0"/>
              <a:t> </a:t>
            </a:r>
            <a:r>
              <a:rPr lang="ru-RU" sz="3200" dirty="0" err="1" smtClean="0"/>
              <a:t>вивчає</a:t>
            </a:r>
            <a:r>
              <a:rPr lang="ru-RU" sz="3200" dirty="0" smtClean="0"/>
              <a:t>:</a:t>
            </a:r>
            <a:endParaRPr lang="ru-RU" sz="3200" dirty="0"/>
          </a:p>
          <a:p>
            <a:endParaRPr lang="ru-RU" dirty="0"/>
          </a:p>
          <a:p>
            <a:r>
              <a:rPr lang="ru-RU" dirty="0" err="1"/>
              <a:t>Рухи</a:t>
            </a:r>
            <a:r>
              <a:rPr lang="ru-RU" dirty="0"/>
              <a:t> – </a:t>
            </a:r>
            <a:r>
              <a:rPr lang="ru-RU" dirty="0" err="1"/>
              <a:t>рухові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– </a:t>
            </a:r>
            <a:r>
              <a:rPr lang="ru-RU" dirty="0" err="1"/>
              <a:t>рухову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фактичні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для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добуваються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в </a:t>
            </a:r>
            <a:r>
              <a:rPr lang="ru-RU" dirty="0" err="1"/>
              <a:t>експериментах</a:t>
            </a:r>
            <a:r>
              <a:rPr lang="ru-RU" dirty="0"/>
              <a:t> з </a:t>
            </a:r>
            <a:r>
              <a:rPr lang="ru-RU" dirty="0" err="1"/>
              <a:t>ізольованими</a:t>
            </a:r>
            <a:r>
              <a:rPr lang="ru-RU" dirty="0"/>
              <a:t> </a:t>
            </a:r>
            <a:r>
              <a:rPr lang="ru-RU" dirty="0" err="1"/>
              <a:t>м'язами</a:t>
            </a:r>
            <a:r>
              <a:rPr lang="ru-RU" dirty="0"/>
              <a:t> й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/>
              <a:t>рідкісним</a:t>
            </a:r>
            <a:r>
              <a:rPr lang="ru-RU" dirty="0"/>
              <a:t> </a:t>
            </a:r>
            <a:r>
              <a:rPr lang="ru-RU" dirty="0" err="1"/>
              <a:t>винятком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немовляти</a:t>
            </a:r>
            <a:r>
              <a:rPr lang="ru-RU" dirty="0"/>
              <a:t>) здорова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цілеспрямовані</a:t>
            </a:r>
            <a:r>
              <a:rPr lang="ru-RU" dirty="0"/>
              <a:t> і </a:t>
            </a:r>
            <a:r>
              <a:rPr lang="ru-RU" dirty="0" err="1"/>
              <a:t>мотивовані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рухові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біомеханіка</a:t>
            </a:r>
            <a:r>
              <a:rPr lang="ru-RU" dirty="0"/>
              <a:t> </a:t>
            </a:r>
            <a:r>
              <a:rPr lang="ru-RU" dirty="0" err="1"/>
              <a:t>вивчає</a:t>
            </a:r>
            <a:r>
              <a:rPr lang="ru-RU" dirty="0"/>
              <a:t> й </a:t>
            </a:r>
            <a:r>
              <a:rPr lang="ru-RU" dirty="0" err="1"/>
              <a:t>удосконалює</a:t>
            </a:r>
            <a:r>
              <a:rPr lang="ru-RU" dirty="0"/>
              <a:t> </a:t>
            </a:r>
            <a:r>
              <a:rPr lang="ru-RU" dirty="0" err="1"/>
              <a:t>техніку</a:t>
            </a:r>
            <a:r>
              <a:rPr lang="ru-RU" dirty="0"/>
              <a:t> </a:t>
            </a:r>
            <a:r>
              <a:rPr lang="ru-RU" dirty="0" err="1"/>
              <a:t>рухових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техніку</a:t>
            </a:r>
            <a:r>
              <a:rPr lang="ru-RU" dirty="0"/>
              <a:t> </a:t>
            </a:r>
            <a:r>
              <a:rPr lang="ru-RU" dirty="0" err="1"/>
              <a:t>стрибка</a:t>
            </a:r>
            <a:r>
              <a:rPr lang="ru-RU" dirty="0"/>
              <a:t>, удару, </a:t>
            </a:r>
            <a:r>
              <a:rPr lang="ru-RU" dirty="0" err="1"/>
              <a:t>кроку</a:t>
            </a:r>
            <a:r>
              <a:rPr lang="ru-RU" dirty="0"/>
              <a:t> і т.д.).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786187"/>
            <a:ext cx="3810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5" y="1048941"/>
            <a:ext cx="85439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Третій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біомеханіки</a:t>
            </a:r>
            <a:r>
              <a:rPr lang="ru-RU" sz="2000" dirty="0"/>
              <a:t> </a:t>
            </a:r>
            <a:r>
              <a:rPr lang="ru-RU" sz="2000" dirty="0" err="1"/>
              <a:t>присвячений</a:t>
            </a:r>
            <a:r>
              <a:rPr lang="ru-RU" sz="2000" dirty="0"/>
              <a:t> </a:t>
            </a:r>
            <a:r>
              <a:rPr lang="ru-RU" sz="2000" dirty="0" err="1"/>
              <a:t>тактиці</a:t>
            </a:r>
            <a:r>
              <a:rPr lang="ru-RU" sz="2000" dirty="0"/>
              <a:t> </a:t>
            </a:r>
            <a:r>
              <a:rPr lang="ru-RU" sz="2000" dirty="0" err="1"/>
              <a:t>рухової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. При </a:t>
            </a:r>
            <a:r>
              <a:rPr lang="ru-RU" sz="2000" dirty="0" err="1"/>
              <a:t>виконанні</a:t>
            </a:r>
            <a:r>
              <a:rPr lang="ru-RU" sz="2000" dirty="0"/>
              <a:t>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вправ</a:t>
            </a:r>
            <a:r>
              <a:rPr lang="ru-RU" sz="2000" dirty="0"/>
              <a:t> </a:t>
            </a:r>
            <a:r>
              <a:rPr lang="ru-RU" sz="2000" dirty="0" err="1"/>
              <a:t>рухова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рухових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, як </a:t>
            </a:r>
            <a:r>
              <a:rPr lang="ru-RU" sz="2000" dirty="0" err="1"/>
              <a:t>ланцюг</a:t>
            </a:r>
            <a:r>
              <a:rPr lang="ru-RU" sz="2000" dirty="0"/>
              <a:t> з ланок.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біг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кроків</a:t>
            </a:r>
            <a:r>
              <a:rPr lang="ru-RU" sz="2000" dirty="0"/>
              <a:t>; </a:t>
            </a:r>
            <a:r>
              <a:rPr lang="ru-RU" sz="2000" dirty="0" err="1"/>
              <a:t>стрільба</a:t>
            </a:r>
            <a:r>
              <a:rPr lang="ru-RU" sz="2000" dirty="0"/>
              <a:t> –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приготування</a:t>
            </a:r>
            <a:r>
              <a:rPr lang="ru-RU" sz="2000" dirty="0"/>
              <a:t>, </a:t>
            </a:r>
            <a:r>
              <a:rPr lang="ru-RU" sz="2000" dirty="0" err="1"/>
              <a:t>прицілювання</a:t>
            </a:r>
            <a:r>
              <a:rPr lang="ru-RU" sz="2000" dirty="0"/>
              <a:t> і </a:t>
            </a:r>
            <a:r>
              <a:rPr lang="ru-RU" sz="2000" dirty="0" err="1"/>
              <a:t>пострілу</a:t>
            </a:r>
            <a:r>
              <a:rPr lang="ru-RU" sz="2000" dirty="0"/>
              <a:t>; </a:t>
            </a:r>
            <a:r>
              <a:rPr lang="ru-RU" sz="2000" dirty="0" err="1"/>
              <a:t>штрафний</a:t>
            </a:r>
            <a:r>
              <a:rPr lang="ru-RU" sz="2000" dirty="0"/>
              <a:t> удар – з </a:t>
            </a:r>
            <a:r>
              <a:rPr lang="ru-RU" sz="2000" dirty="0" err="1"/>
              <a:t>розбігу</a:t>
            </a:r>
            <a:r>
              <a:rPr lang="ru-RU" sz="2000" dirty="0"/>
              <a:t> й удару ногою по </a:t>
            </a:r>
            <a:r>
              <a:rPr lang="ru-RU" sz="2000" dirty="0" err="1"/>
              <a:t>м'ячі</a:t>
            </a:r>
            <a:r>
              <a:rPr lang="ru-RU" sz="2000" dirty="0"/>
              <a:t>. </a:t>
            </a:r>
            <a:r>
              <a:rPr lang="ru-RU" sz="2000" dirty="0" err="1"/>
              <a:t>Рухові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в такому </a:t>
            </a:r>
            <a:r>
              <a:rPr lang="ru-RU" sz="2000" dirty="0" err="1"/>
              <a:t>ланцюзі</a:t>
            </a:r>
            <a:r>
              <a:rPr lang="ru-RU" sz="2000" dirty="0"/>
              <a:t> </a:t>
            </a:r>
            <a:r>
              <a:rPr lang="ru-RU" sz="2000" dirty="0" err="1"/>
              <a:t>взаємозалежні</a:t>
            </a:r>
            <a:r>
              <a:rPr lang="ru-RU" sz="2000" dirty="0"/>
              <a:t> і </a:t>
            </a:r>
            <a:r>
              <a:rPr lang="ru-RU" sz="2000" dirty="0" err="1"/>
              <a:t>взаємообумовлені</a:t>
            </a:r>
            <a:r>
              <a:rPr lang="ru-RU" sz="2000" dirty="0"/>
              <a:t>. Тому </a:t>
            </a:r>
            <a:r>
              <a:rPr lang="ru-RU" sz="2000" dirty="0" err="1"/>
              <a:t>рухова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система </a:t>
            </a:r>
            <a:r>
              <a:rPr lang="ru-RU" sz="2000" dirty="0" err="1"/>
              <a:t>рухових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3433762"/>
            <a:ext cx="4210050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" y="355938"/>
            <a:ext cx="7315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Біомеханіка</a:t>
            </a:r>
            <a:r>
              <a:rPr lang="ru-RU" sz="2400" dirty="0"/>
              <a:t> </a:t>
            </a:r>
            <a:r>
              <a:rPr lang="ru-RU" sz="2400" dirty="0" err="1"/>
              <a:t>займає</a:t>
            </a:r>
            <a:r>
              <a:rPr lang="ru-RU" sz="2400" dirty="0"/>
              <a:t> </a:t>
            </a:r>
            <a:r>
              <a:rPr lang="ru-RU" sz="2400" dirty="0" err="1"/>
              <a:t>особливе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наук у </a:t>
            </a:r>
            <a:r>
              <a:rPr lang="ru-RU" sz="2400" dirty="0" err="1"/>
              <a:t>фізичному</a:t>
            </a:r>
            <a:r>
              <a:rPr lang="ru-RU" sz="2400" dirty="0"/>
              <a:t> </a:t>
            </a:r>
            <a:r>
              <a:rPr lang="ru-RU" sz="2400" dirty="0" err="1"/>
              <a:t>вихованні</a:t>
            </a:r>
            <a:r>
              <a:rPr lang="ru-RU" sz="2400" dirty="0"/>
              <a:t> і </a:t>
            </a:r>
            <a:r>
              <a:rPr lang="ru-RU" sz="2400" dirty="0" err="1"/>
              <a:t>спорті</a:t>
            </a:r>
            <a:r>
              <a:rPr lang="ru-RU" sz="2400" dirty="0"/>
              <a:t>. Вона </a:t>
            </a:r>
            <a:r>
              <a:rPr lang="ru-RU" sz="2400" dirty="0" err="1"/>
              <a:t>базується</a:t>
            </a:r>
            <a:r>
              <a:rPr lang="ru-RU" sz="2400" dirty="0"/>
              <a:t> на </a:t>
            </a:r>
            <a:r>
              <a:rPr lang="ru-RU" sz="2400" dirty="0" err="1"/>
              <a:t>анатомії</a:t>
            </a:r>
            <a:r>
              <a:rPr lang="ru-RU" sz="2400" dirty="0"/>
              <a:t>, </a:t>
            </a:r>
            <a:r>
              <a:rPr lang="ru-RU" sz="2400" dirty="0" err="1"/>
              <a:t>фізіології</a:t>
            </a:r>
            <a:r>
              <a:rPr lang="ru-RU" sz="2400" dirty="0"/>
              <a:t> і </a:t>
            </a:r>
            <a:r>
              <a:rPr lang="ru-RU" sz="2400" dirty="0" err="1"/>
              <a:t>фундаментальних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</a:t>
            </a:r>
            <a:r>
              <a:rPr lang="ru-RU" sz="2400" dirty="0" err="1"/>
              <a:t>дисциплінах</a:t>
            </a:r>
            <a:r>
              <a:rPr lang="ru-RU" sz="2400" dirty="0"/>
              <a:t> - </a:t>
            </a:r>
            <a:r>
              <a:rPr lang="ru-RU" sz="2400" dirty="0" err="1"/>
              <a:t>фізиці</a:t>
            </a:r>
            <a:r>
              <a:rPr lang="ru-RU" sz="2400" dirty="0"/>
              <a:t> (механіці), математики, </a:t>
            </a:r>
            <a:r>
              <a:rPr lang="ru-RU" sz="2400" dirty="0" err="1"/>
              <a:t>теорії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 smtClean="0"/>
              <a:t>.</a:t>
            </a:r>
          </a:p>
          <a:p>
            <a:pPr algn="just"/>
            <a:endParaRPr lang="uk-UA" sz="2400" dirty="0"/>
          </a:p>
          <a:p>
            <a:pPr algn="just"/>
            <a:endParaRPr lang="uk-UA" sz="2400" dirty="0" smtClean="0"/>
          </a:p>
          <a:p>
            <a:pPr algn="just"/>
            <a:endParaRPr lang="uk-UA" sz="2400" dirty="0"/>
          </a:p>
          <a:p>
            <a:pPr algn="just"/>
            <a:endParaRPr lang="uk-UA" sz="2400" dirty="0" smtClean="0"/>
          </a:p>
          <a:p>
            <a:pPr algn="just"/>
            <a:endParaRPr lang="uk-UA" sz="2400" dirty="0" smtClean="0"/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  <a:p>
            <a:pPr algn="just"/>
            <a:endParaRPr lang="ru-RU" sz="2400" dirty="0" smtClean="0"/>
          </a:p>
          <a:p>
            <a:pPr algn="just"/>
            <a:r>
              <a:rPr lang="uk-UA" sz="2400" dirty="0" smtClean="0"/>
              <a:t>Одним із напрямків біомеханіки </a:t>
            </a:r>
          </a:p>
          <a:p>
            <a:pPr algn="just"/>
            <a:r>
              <a:rPr lang="uk-UA" sz="2400" dirty="0" smtClean="0"/>
              <a:t>є медична діагностика.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7871" b="5950"/>
          <a:stretch/>
        </p:blipFill>
        <p:spPr>
          <a:xfrm>
            <a:off x="190500" y="2733675"/>
            <a:ext cx="4715867" cy="2343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500" t="40500" r="24250" b="7333"/>
          <a:stretch/>
        </p:blipFill>
        <p:spPr>
          <a:xfrm>
            <a:off x="5324475" y="4226887"/>
            <a:ext cx="3211536" cy="235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</TotalTime>
  <Words>579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БІОМЕХАНІКА ЯК НАУКА ПРО РУХ В ЖИВИХ СИСТЕМАХ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БІОМЕХАНІКА ЯК НАУКА ПРО РУХ В ЖИВИХ СИСТЕМАХ</dc:title>
  <dc:creator>Лазоренко В.К.</dc:creator>
  <cp:lastModifiedBy>Лазоренко В.К.</cp:lastModifiedBy>
  <cp:revision>7</cp:revision>
  <dcterms:created xsi:type="dcterms:W3CDTF">2019-03-13T11:15:24Z</dcterms:created>
  <dcterms:modified xsi:type="dcterms:W3CDTF">2019-03-13T12:36:24Z</dcterms:modified>
</cp:coreProperties>
</file>