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72" r:id="rId9"/>
    <p:sldId id="273" r:id="rId10"/>
    <p:sldId id="263" r:id="rId11"/>
    <p:sldId id="266" r:id="rId12"/>
    <p:sldId id="265" r:id="rId13"/>
    <p:sldId id="26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57" autoAdjust="0"/>
  </p:normalViewPr>
  <p:slideViewPr>
    <p:cSldViewPr>
      <p:cViewPr>
        <p:scale>
          <a:sx n="106" d="100"/>
          <a:sy n="106" d="100"/>
        </p:scale>
        <p:origin x="78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1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0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44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5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4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9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4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2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260648"/>
            <a:ext cx="8458200" cy="2376263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Робота в термодинаміці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08920"/>
            <a:ext cx="3064816" cy="38164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7904" y="3068960"/>
            <a:ext cx="483696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Вчитель</a:t>
            </a:r>
            <a:r>
              <a:rPr lang="ru-RU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фізики</a:t>
            </a:r>
            <a:r>
              <a:rPr lang="ru-RU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Лазоренко В.К.</a:t>
            </a:r>
          </a:p>
          <a:p>
            <a:pPr algn="ctr"/>
            <a:r>
              <a:rPr lang="ru-RU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Спеціаліст</a:t>
            </a:r>
            <a:r>
              <a:rPr lang="ru-RU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кваліфікаційної</a:t>
            </a:r>
            <a:r>
              <a:rPr lang="ru-RU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категорії</a:t>
            </a:r>
            <a:endParaRPr lang="ru-RU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51710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2. Обчислити роботу газу під час замкненого процесу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якщо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Па,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=5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Внутрішня енергія. Перший закон термодинаміки » storinka.cl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47" t="10500" r="6613" b="251"/>
          <a:stretch>
            <a:fillRect/>
          </a:stretch>
        </p:blipFill>
        <p:spPr bwMode="auto">
          <a:xfrm>
            <a:off x="2987824" y="2708920"/>
            <a:ext cx="3600400" cy="30603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80312" y="980728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abcd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4485184" cy="1301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=5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л=5·10</a:t>
            </a:r>
            <a:r>
              <a:rPr lang="uk-UA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uk-UA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 - 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892480" cy="451368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графіка: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uk-UA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4p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=4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л=25·10</a:t>
            </a:r>
            <a:r>
              <a:rPr lang="uk-UA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uk-UA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Звідси,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uk-UA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 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uk-UA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25·10</a:t>
            </a:r>
            <a:r>
              <a:rPr lang="uk-UA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uk-UA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- 5·10</a:t>
            </a:r>
            <a:r>
              <a:rPr lang="uk-UA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uk-UA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3=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20·10</a:t>
            </a:r>
            <a:r>
              <a:rPr lang="uk-UA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uk-UA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Робота газу чисельно дорівнює площі прямокутника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abcd</a:t>
            </a:r>
            <a:endParaRPr lang="uk-U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abcd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ab·cd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Па· 20·10</a:t>
            </a:r>
            <a:r>
              <a:rPr lang="uk-UA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uk-UA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Дж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Внутрішня енергія. Перший закон термодинаміки » storinka.cl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47" t="10500" r="6613" b="251"/>
          <a:stretch>
            <a:fillRect/>
          </a:stretch>
        </p:blipFill>
        <p:spPr bwMode="auto">
          <a:xfrm>
            <a:off x="5004048" y="116632"/>
            <a:ext cx="2952328" cy="2509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1251"/>
            <a:ext cx="8229600" cy="149391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3. Обчислити роботу газу під час замкнутого процесу 1-2-3, якщо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uk-UA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uk-UA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План уроку. 1. На малюнку показано графік циклічного процесу з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4032448" cy="350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77" y="169919"/>
            <a:ext cx="3509827" cy="1445096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uk-UA" sz="3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uk-UA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3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585696"/>
          </a:xfrm>
        </p:spPr>
        <p:txBody>
          <a:bodyPr/>
          <a:lstStyle/>
          <a:p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Робота газу чисельно дорівнює площі під графіком, тобто робота газу дорівнює площі прямокутного трикутника </a:t>
            </a: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      А=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</a:p>
          <a:p>
            <a:r>
              <a:rPr lang="uk-U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Катет(1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3)= 4V</a:t>
            </a:r>
            <a:r>
              <a:rPr lang="ru-RU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1V</a:t>
            </a:r>
            <a:r>
              <a:rPr lang="ru-RU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=3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=6 </a:t>
            </a:r>
            <a:r>
              <a:rPr lang="uk-U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2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Катет (2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3)=4р</a:t>
            </a:r>
            <a:r>
              <a:rPr lang="uk-UA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uk-U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uk-U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=3р</a:t>
            </a:r>
            <a:r>
              <a:rPr lang="uk-UA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uk-U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=3·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uk-UA" sz="2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Па</a:t>
            </a:r>
          </a:p>
          <a:p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План уроку. 1. На малюнку показано графік циклічного процесу з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0032" y="25333"/>
            <a:ext cx="2154805" cy="1872208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7002" y="5038763"/>
            <a:ext cx="4262874" cy="648072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5811551"/>
            <a:ext cx="5069363" cy="792088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Домашні задачі: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4918" y="1844824"/>
            <a:ext cx="44516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37: відповіді до контрольних запитань;</a:t>
            </a: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Задачі 3, 4 розв’язати.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673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Внутрішня енергія ідеального одноатомного газу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627" y="1148463"/>
            <a:ext cx="4258816" cy="2682088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U – </a:t>
            </a:r>
            <a:r>
              <a:rPr lang="uk-UA" sz="2400" b="1" dirty="0" smtClean="0"/>
              <a:t>внутрішня енергія (Дж)</a:t>
            </a:r>
            <a:endParaRPr lang="en-US" sz="2400" b="1" dirty="0" smtClean="0"/>
          </a:p>
          <a:p>
            <a:r>
              <a:rPr lang="en-US" sz="2400" b="1" dirty="0" smtClean="0"/>
              <a:t>m –</a:t>
            </a:r>
            <a:r>
              <a:rPr lang="uk-UA" sz="2400" b="1" dirty="0" smtClean="0"/>
              <a:t> маса газу (кг)</a:t>
            </a:r>
            <a:endParaRPr lang="en-US" sz="2400" b="1" dirty="0" smtClean="0"/>
          </a:p>
          <a:p>
            <a:r>
              <a:rPr lang="en-US" sz="2400" b="1" dirty="0" smtClean="0"/>
              <a:t>M – </a:t>
            </a:r>
            <a:r>
              <a:rPr lang="uk-UA" sz="2400" b="1" dirty="0" smtClean="0"/>
              <a:t>молярна маса газу (кг/моль)</a:t>
            </a:r>
            <a:endParaRPr lang="en-US" sz="2400" b="1" dirty="0" smtClean="0"/>
          </a:p>
          <a:p>
            <a:r>
              <a:rPr lang="en-US" sz="2400" b="1" dirty="0" smtClean="0"/>
              <a:t>R – </a:t>
            </a:r>
            <a:r>
              <a:rPr lang="uk-UA" sz="2400" b="1" dirty="0" smtClean="0"/>
              <a:t>універсальна газова стала </a:t>
            </a:r>
            <a:r>
              <a:rPr lang="en-US" sz="2400" b="1" dirty="0" smtClean="0"/>
              <a:t>R</a:t>
            </a:r>
            <a:r>
              <a:rPr lang="uk-UA" sz="2400" b="1" dirty="0" smtClean="0"/>
              <a:t>=8,31</a:t>
            </a:r>
            <a:endParaRPr lang="en-US" sz="2400" b="1" dirty="0" smtClean="0"/>
          </a:p>
          <a:p>
            <a:r>
              <a:rPr lang="en-US" sz="2400" b="1" dirty="0" smtClean="0"/>
              <a:t>T – </a:t>
            </a:r>
            <a:r>
              <a:rPr lang="uk-UA" sz="2400" b="1" dirty="0" smtClean="0"/>
              <a:t>температура в Кельвінах (</a:t>
            </a:r>
            <a:r>
              <a:rPr lang="uk-UA" sz="2400" b="1" dirty="0"/>
              <a:t>Т</a:t>
            </a:r>
            <a:r>
              <a:rPr lang="uk-UA" sz="2400" b="1" dirty="0" smtClean="0"/>
              <a:t>=</a:t>
            </a:r>
            <a:r>
              <a:rPr lang="en-US" sz="2400" b="1" dirty="0" smtClean="0"/>
              <a:t>t</a:t>
            </a:r>
            <a:r>
              <a:rPr lang="uk-UA" sz="2400" b="1" dirty="0" smtClean="0"/>
              <a:t>+273</a:t>
            </a:r>
            <a:r>
              <a:rPr lang="uk-UA" sz="2400" dirty="0" smtClean="0"/>
              <a:t>)</a:t>
            </a:r>
            <a:endParaRPr lang="en-US" sz="2400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21506" name="Picture 2" descr="Картинки по запросу &quot;Внутрішня енергія ідеального одноатомного газу&quot;"/>
          <p:cNvPicPr>
            <a:picLocks noChangeAspect="1" noChangeArrowheads="1"/>
          </p:cNvPicPr>
          <p:nvPr/>
        </p:nvPicPr>
        <p:blipFill>
          <a:blip r:embed="rId2" cstate="print"/>
          <a:srcRect l="12117" t="30882" r="8575" b="10294"/>
          <a:stretch>
            <a:fillRect/>
          </a:stretch>
        </p:blipFill>
        <p:spPr bwMode="auto">
          <a:xfrm>
            <a:off x="193540" y="1246337"/>
            <a:ext cx="4248472" cy="236026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323528" y="3822834"/>
            <a:ext cx="8568952" cy="116323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Або, якщо відомі тиск і об'єм газу, то можна використати формулу: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969863"/>
            <a:ext cx="4572000" cy="14516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defTabSz="914400">
              <a:spcBef>
                <a:spcPts val="100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</a:t>
            </a:r>
            <a:r>
              <a:rPr lang="uk-UA" sz="4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– тиск газу в Па</a:t>
            </a:r>
            <a:endParaRPr lang="en-US" sz="4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228600" lvl="0" indent="-228600" defTabSz="914400">
              <a:spcBef>
                <a:spcPts val="100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</a:t>
            </a:r>
            <a:r>
              <a:rPr lang="uk-UA" sz="4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– об'єм газу в м</a:t>
            </a:r>
            <a:r>
              <a:rPr lang="uk-UA" sz="4000" baseline="30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3</a:t>
            </a:r>
            <a:endParaRPr lang="ru-RU" sz="4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0587" y="5116287"/>
            <a:ext cx="2016224" cy="1209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524" y="234407"/>
            <a:ext cx="8568952" cy="914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900" dirty="0" smtClean="0"/>
              <a:t>ЧОМУ ПРИ ЗМІНІ ОБ’ЄМУ ГАЗУ ЗМІНЮЄТЬСЯ ЙОГО ВНУТРІШНЯ ЕНЕРГІЯ</a:t>
            </a:r>
            <a:endParaRPr lang="uk-UA" sz="29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 b="30050"/>
          <a:stretch/>
        </p:blipFill>
        <p:spPr>
          <a:xfrm>
            <a:off x="1594184" y="1700808"/>
            <a:ext cx="6226342" cy="33123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74721" y="5292670"/>
            <a:ext cx="11945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Рис.37.1.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pPr algn="ctr"/>
            <a:r>
              <a:rPr lang="uk-UA" dirty="0" smtClean="0"/>
              <a:t>Робота ідеального газу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305776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Робота позначається літерою А і вимірюється в Дж.</a:t>
            </a:r>
          </a:p>
          <a:p>
            <a:r>
              <a:rPr lang="uk-UA" sz="2800" b="1" dirty="0" smtClean="0"/>
              <a:t>Якщо над газом виконують роботу (стискають), то при цьому його об'єм зменшується. Така робота вважається від'ємною. А&lt;</a:t>
            </a:r>
            <a:r>
              <a:rPr lang="en-US" sz="2800" b="1" dirty="0" smtClean="0"/>
              <a:t>0</a:t>
            </a:r>
            <a:endParaRPr lang="uk-UA" sz="2800" b="1" dirty="0" smtClean="0"/>
          </a:p>
          <a:p>
            <a:r>
              <a:rPr lang="uk-UA" sz="2800" b="1" dirty="0" smtClean="0"/>
              <a:t>Якщо газ виконує роботу (розширюється), то при цьому його об'єм збільшується. Така робота вважається додатною. А&gt;</a:t>
            </a:r>
            <a:r>
              <a:rPr lang="en-US" sz="2800" b="1" dirty="0" smtClean="0"/>
              <a:t>0</a:t>
            </a:r>
            <a:endParaRPr lang="uk-UA" sz="2800" b="1" dirty="0" smtClean="0"/>
          </a:p>
          <a:p>
            <a:r>
              <a:rPr lang="uk-UA" sz="2800" b="1" dirty="0" smtClean="0"/>
              <a:t>  Якщо об'єм газу не змінюється, то газ роботи не виконує. А=</a:t>
            </a:r>
            <a:r>
              <a:rPr lang="en-US" sz="2800" b="1" dirty="0" smtClean="0"/>
              <a:t>0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937755" cy="1188720"/>
          </a:xfrm>
        </p:spPr>
        <p:txBody>
          <a:bodyPr/>
          <a:lstStyle/>
          <a:p>
            <a:r>
              <a:rPr lang="ru-RU" dirty="0" smtClean="0"/>
              <a:t>Як </a:t>
            </a:r>
            <a:r>
              <a:rPr lang="ru-RU" dirty="0" err="1" smtClean="0"/>
              <a:t>обчислити</a:t>
            </a:r>
            <a:r>
              <a:rPr lang="ru-RU" dirty="0" smtClean="0"/>
              <a:t> роботу газу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614313"/>
            <a:ext cx="7776864" cy="1550992"/>
          </a:xfrm>
        </p:spPr>
        <p:txBody>
          <a:bodyPr/>
          <a:lstStyle/>
          <a:p>
            <a:r>
              <a:rPr lang="uk-UA" sz="2000" b="1" dirty="0" smtClean="0"/>
              <a:t>У випадку ізобарного стиснення (Рис.37.2,б) робота газу є від’ємною й обчислюється за формулою: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      </a:t>
            </a:r>
            <a:r>
              <a:rPr lang="uk-UA" sz="2400" b="1" dirty="0" smtClean="0"/>
              <a:t>А=</a:t>
            </a:r>
            <a:r>
              <a:rPr lang="en-US" sz="2400" b="1" dirty="0" err="1" smtClean="0"/>
              <a:t>p∆V</a:t>
            </a:r>
            <a:r>
              <a:rPr lang="en-US" sz="2400" b="1" dirty="0" smtClean="0"/>
              <a:t>=p(V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-V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r>
              <a:rPr lang="uk-UA" sz="2400" b="1" dirty="0" smtClean="0"/>
              <a:t>, при чому</a:t>
            </a:r>
            <a:r>
              <a:rPr lang="ru-RU" sz="2400" b="1" dirty="0"/>
              <a:t> </a:t>
            </a:r>
            <a:r>
              <a:rPr lang="en-US" sz="2400" b="1" dirty="0" smtClean="0"/>
              <a:t>∆V</a:t>
            </a:r>
            <a:r>
              <a:rPr lang="ru-RU" sz="2400" b="1" dirty="0" smtClean="0"/>
              <a:t>&lt; О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51050" r="9401" b="17450"/>
          <a:stretch/>
        </p:blipFill>
        <p:spPr>
          <a:xfrm>
            <a:off x="4644008" y="1628800"/>
            <a:ext cx="4248472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60500" r="22001" b="36350"/>
          <a:stretch/>
        </p:blipFill>
        <p:spPr>
          <a:xfrm>
            <a:off x="110892" y="1700808"/>
            <a:ext cx="4512501" cy="288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3650" r="6601" b="5901"/>
          <a:stretch/>
        </p:blipFill>
        <p:spPr>
          <a:xfrm>
            <a:off x="170898" y="2168272"/>
            <a:ext cx="4392488" cy="20882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32040" y="3863122"/>
            <a:ext cx="396044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Рис.37.2,а                            Рис.37.2,б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044" y="11663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Робота газу чисельно дорівнює площі під графіком в координатах </a:t>
            </a:r>
            <a:r>
              <a:rPr lang="en-US" dirty="0" smtClean="0"/>
              <a:t>p(V)</a:t>
            </a:r>
            <a:endParaRPr lang="ru-RU" dirty="0"/>
          </a:p>
        </p:txBody>
      </p:sp>
      <p:pic>
        <p:nvPicPr>
          <p:cNvPr id="16386" name="Picture 2" descr="Внутрішня енергія та робота ідеального газу » http://uabooks.top"/>
          <p:cNvPicPr>
            <a:picLocks noChangeAspect="1" noChangeArrowheads="1"/>
          </p:cNvPicPr>
          <p:nvPr/>
        </p:nvPicPr>
        <p:blipFill>
          <a:blip r:embed="rId2" cstate="print"/>
          <a:srcRect r="588" b="22141"/>
          <a:stretch>
            <a:fillRect/>
          </a:stretch>
        </p:blipFill>
        <p:spPr bwMode="auto">
          <a:xfrm>
            <a:off x="107504" y="1988840"/>
            <a:ext cx="4294928" cy="3096344"/>
          </a:xfrm>
          <a:prstGeom prst="rect">
            <a:avLst/>
          </a:prstGeom>
          <a:noFill/>
        </p:spPr>
      </p:pic>
      <p:pic>
        <p:nvPicPr>
          <p:cNvPr id="16388" name="Picture 4" descr="Молекулярна фізика. Термодинаміка - презентация онлайн"/>
          <p:cNvPicPr>
            <a:picLocks noChangeAspect="1" noChangeArrowheads="1"/>
          </p:cNvPicPr>
          <p:nvPr/>
        </p:nvPicPr>
        <p:blipFill>
          <a:blip r:embed="rId3" cstate="print"/>
          <a:srcRect l="62918" t="18667" b="24000"/>
          <a:stretch>
            <a:fillRect/>
          </a:stretch>
        </p:blipFill>
        <p:spPr bwMode="auto">
          <a:xfrm>
            <a:off x="5148064" y="1988840"/>
            <a:ext cx="3168352" cy="36692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5283818"/>
            <a:ext cx="12811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Рис.  1.         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5924309"/>
            <a:ext cx="7585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Рис. 2.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rmAutofit/>
          </a:bodyPr>
          <a:lstStyle/>
          <a:p>
            <a:r>
              <a:rPr lang="uk-UA" dirty="0" smtClean="0"/>
              <a:t>Якщо графік в координатах </a:t>
            </a:r>
            <a:r>
              <a:rPr lang="en-US" dirty="0" smtClean="0"/>
              <a:t>p(V)</a:t>
            </a:r>
            <a:r>
              <a:rPr lang="uk-UA" dirty="0" smtClean="0"/>
              <a:t> – це замкнута фігура, то робота газу чисельно дорівнює площі даної фігури</a:t>
            </a:r>
            <a:endParaRPr lang="ru-RU" dirty="0"/>
          </a:p>
        </p:txBody>
      </p:sp>
      <p:pic>
        <p:nvPicPr>
          <p:cNvPr id="1026" name="Picture 2" descr="Внутрішня енергія. Перший закон термодинаміки » storinka.cl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238" r="51114" b="17227"/>
          <a:stretch>
            <a:fillRect/>
          </a:stretch>
        </p:blipFill>
        <p:spPr bwMode="auto">
          <a:xfrm>
            <a:off x="2267744" y="2780928"/>
            <a:ext cx="4608512" cy="27651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08656" y="5588427"/>
            <a:ext cx="7473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Рис. 3.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5760640" cy="10081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uk-UA" sz="3200" cap="none" spc="0" dirty="0">
                <a:solidFill>
                  <a:srgbClr val="000000"/>
                </a:solidFill>
                <a:ea typeface="+mn-ea"/>
                <a:cs typeface="+mn-cs"/>
              </a:rPr>
              <a:t>Учимося розв’язувати задачі</a:t>
            </a:r>
            <a:endParaRPr lang="ru-RU" sz="3200" cap="none" spc="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7012986"/>
              </p:ext>
            </p:extLst>
          </p:nvPr>
        </p:nvGraphicFramePr>
        <p:xfrm>
          <a:off x="1101725" y="2840735"/>
          <a:ext cx="3289300" cy="2697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300">
                  <a:extLst>
                    <a:ext uri="{9D8B030D-6E8A-4147-A177-3AD203B41FA5}">
                      <a16:colId xmlns:a16="http://schemas.microsoft.com/office/drawing/2014/main" val="1235053118"/>
                    </a:ext>
                  </a:extLst>
                </a:gridCol>
              </a:tblGrid>
              <a:tr h="2697353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</a:t>
                      </a:r>
                    </a:p>
                    <a:p>
                      <a:endParaRPr lang="uk-UA" sz="2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Обчислити роботу газу, якщо</a:t>
                      </a:r>
                      <a:r>
                        <a:rPr lang="uk-UA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=4 </a:t>
                      </a:r>
                      <a:r>
                        <a:rPr lang="uk-UA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МПа, </a:t>
                      </a:r>
                    </a:p>
                    <a:p>
                      <a:r>
                        <a:rPr lang="sq-AL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sq-AL" sz="1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q-AL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=8 </a:t>
                      </a:r>
                      <a:r>
                        <a:rPr lang="uk-UA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л, </a:t>
                      </a:r>
                      <a:r>
                        <a:rPr lang="sq-AL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sq-AL" sz="1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q-AL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=10 </a:t>
                      </a:r>
                      <a:r>
                        <a:rPr lang="uk-UA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л?</a:t>
                      </a:r>
                      <a:endParaRPr lang="uk-UA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4247"/>
                  </a:ext>
                </a:extLst>
              </a:tr>
            </a:tbl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2975" y="2840736"/>
            <a:ext cx="3290888" cy="26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9209522"/>
              </p:ext>
            </p:extLst>
          </p:nvPr>
        </p:nvGraphicFramePr>
        <p:xfrm>
          <a:off x="899592" y="1786562"/>
          <a:ext cx="7416824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703">
                  <a:extLst>
                    <a:ext uri="{9D8B030D-6E8A-4147-A177-3AD203B41FA5}">
                      <a16:colId xmlns:a16="http://schemas.microsoft.com/office/drawing/2014/main" val="2549551861"/>
                    </a:ext>
                  </a:extLst>
                </a:gridCol>
                <a:gridCol w="4799121">
                  <a:extLst>
                    <a:ext uri="{9D8B030D-6E8A-4147-A177-3AD203B41FA5}">
                      <a16:colId xmlns:a16="http://schemas.microsoft.com/office/drawing/2014/main" val="2843108288"/>
                    </a:ext>
                  </a:extLst>
                </a:gridCol>
              </a:tblGrid>
              <a:tr h="263605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17239"/>
                  </a:ext>
                </a:extLst>
              </a:tr>
              <a:tr h="3229160">
                <a:tc>
                  <a:txBody>
                    <a:bodyPr/>
                    <a:lstStyle/>
                    <a:p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sq-A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A-?</a:t>
                      </a:r>
                    </a:p>
                    <a:p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P=4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МПа=4*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uk-UA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V1=8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л=8·10</a:t>
                      </a:r>
                      <a:r>
                        <a:rPr lang="uk-UA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uk-U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</a:t>
                      </a:r>
                      <a:r>
                        <a:rPr lang="uk-UA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V2=10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л=1·10</a:t>
                      </a:r>
                      <a:r>
                        <a:rPr lang="uk-UA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uk-U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</a:t>
                      </a:r>
                      <a:r>
                        <a:rPr lang="uk-UA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dirty="0" smtClean="0"/>
                        <a:t/>
                      </a:r>
                      <a:br>
                        <a:rPr lang="uk-UA" dirty="0" smtClean="0"/>
                      </a:br>
                      <a:endParaRPr lang="uk-UA" dirty="0" smtClean="0"/>
                    </a:p>
                    <a:p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baseline="0" dirty="0" smtClean="0"/>
                    </a:p>
                    <a:p>
                      <a:endParaRPr lang="uk-UA" baseline="0" dirty="0" smtClean="0"/>
                    </a:p>
                    <a:p>
                      <a:r>
                        <a:rPr lang="uk-UA" baseline="0" smtClean="0"/>
                        <a:t>газу </a:t>
                      </a:r>
                      <a:r>
                        <a:rPr lang="uk-UA" baseline="0" dirty="0" smtClean="0"/>
                        <a:t>чисельно дорівнює</a:t>
                      </a:r>
                    </a:p>
                    <a:p>
                      <a:r>
                        <a:rPr lang="uk-UA" baseline="0" dirty="0" smtClean="0"/>
                        <a:t>дорівнює площі </a:t>
                      </a:r>
                    </a:p>
                    <a:p>
                      <a:r>
                        <a:rPr lang="uk-UA" baseline="0" dirty="0" smtClean="0"/>
                        <a:t> 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/>
                      </a:r>
                      <a:br>
                        <a:rPr lang="uk-UA" dirty="0" smtClean="0"/>
                      </a:br>
                      <a:endParaRPr lang="uk-UA" dirty="0" smtClean="0"/>
                    </a:p>
                    <a:p>
                      <a:endParaRPr lang="uk-UA" baseline="0" dirty="0" smtClean="0"/>
                    </a:p>
                    <a:p>
                      <a:endParaRPr lang="uk-UA" baseline="0" dirty="0" smtClean="0"/>
                    </a:p>
                    <a:p>
                      <a:endParaRPr lang="uk-UA" baseline="0" dirty="0" smtClean="0"/>
                    </a:p>
                    <a:p>
                      <a:endParaRPr lang="uk-UA" baseline="0" dirty="0" smtClean="0"/>
                    </a:p>
                    <a:p>
                      <a:endParaRPr lang="uk-UA" baseline="0" dirty="0" smtClean="0"/>
                    </a:p>
                    <a:p>
                      <a:endParaRPr lang="uk-UA" baseline="0" dirty="0" smtClean="0"/>
                    </a:p>
                    <a:p>
                      <a:endParaRPr lang="uk-UA" baseline="0" dirty="0" smtClean="0"/>
                    </a:p>
                    <a:p>
                      <a:r>
                        <a:rPr lang="uk-UA" baseline="0" dirty="0" smtClean="0"/>
                        <a:t>Згідно з геометричним змістом роботи </a:t>
                      </a:r>
                      <a:r>
                        <a:rPr lang="uk-UA" baseline="0" dirty="0" smtClean="0"/>
                        <a:t>робота площі </a:t>
                      </a:r>
                      <a:r>
                        <a:rPr lang="uk-UA" baseline="0" dirty="0" smtClean="0"/>
                        <a:t>під графіком. Тобто, робота газу зафарбованого прямокутника.</a:t>
                      </a:r>
                    </a:p>
                    <a:p>
                      <a:r>
                        <a:rPr lang="uk-UA" baseline="0" dirty="0" smtClean="0"/>
                        <a:t>А=</a:t>
                      </a:r>
                      <a:r>
                        <a:rPr lang="sq-AL" baseline="0" dirty="0" smtClean="0"/>
                        <a:t>p∆V=p(V2-V1); </a:t>
                      </a:r>
                      <a:r>
                        <a:rPr lang="uk-UA" baseline="0" dirty="0" smtClean="0"/>
                        <a:t>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[A]=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Па*</a:t>
                      </a:r>
                      <a:r>
                        <a:rPr lang="uk-U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uk-UA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Дж;</a:t>
                      </a:r>
                    </a:p>
                    <a:p>
                      <a:r>
                        <a:rPr lang="en-US" b="0" baseline="0" dirty="0" smtClean="0"/>
                        <a:t>A=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4·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uk-UA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Па·(10·10</a:t>
                      </a:r>
                      <a:r>
                        <a:rPr lang="uk-UA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</a:t>
                      </a:r>
                      <a:r>
                        <a:rPr lang="uk-UA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- 8·10</a:t>
                      </a:r>
                      <a:r>
                        <a:rPr lang="uk-UA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</a:t>
                      </a:r>
                      <a:r>
                        <a:rPr lang="uk-UA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)=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кДж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Відповідь:</a:t>
                      </a:r>
                      <a:r>
                        <a:rPr lang="uk-UA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А=8 </a:t>
                      </a:r>
                      <a:r>
                        <a:rPr lang="uk-UA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кДж</a:t>
                      </a:r>
                      <a:r>
                        <a:rPr lang="uk-UA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k-UA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77169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416258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169234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812452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27371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80904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97" y="548680"/>
            <a:ext cx="5785605" cy="103641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5760640" cy="10081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uk-UA" sz="3200" cap="none" spc="0" dirty="0" smtClean="0">
                <a:solidFill>
                  <a:srgbClr val="000000"/>
                </a:solidFill>
                <a:ea typeface="+mn-ea"/>
                <a:cs typeface="+mn-cs"/>
              </a:rPr>
              <a:t>Розв’язування </a:t>
            </a:r>
            <a:r>
              <a:rPr lang="uk-UA" sz="3200" cap="none" spc="0" dirty="0">
                <a:solidFill>
                  <a:srgbClr val="000000"/>
                </a:solidFill>
                <a:ea typeface="+mn-ea"/>
                <a:cs typeface="+mn-cs"/>
              </a:rPr>
              <a:t>задачі</a:t>
            </a:r>
            <a:endParaRPr lang="ru-RU" sz="3200" cap="none" spc="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088" y="2274354"/>
            <a:ext cx="3602069" cy="2309291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71600" y="2924944"/>
            <a:ext cx="2016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31840" y="2564904"/>
            <a:ext cx="0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4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457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Corbel</vt:lpstr>
      <vt:lpstr>Gill Sans MT</vt:lpstr>
      <vt:lpstr>Times New Roman</vt:lpstr>
      <vt:lpstr>Parcel</vt:lpstr>
      <vt:lpstr>Робота в термодинаміці</vt:lpstr>
      <vt:lpstr>Внутрішня енергія ідеального одноатомного газу</vt:lpstr>
      <vt:lpstr>Презентация PowerPoint</vt:lpstr>
      <vt:lpstr>Робота ідеального газу</vt:lpstr>
      <vt:lpstr>Як обчислити роботу газу</vt:lpstr>
      <vt:lpstr>Робота газу чисельно дорівнює площі під графіком в координатах p(V)</vt:lpstr>
      <vt:lpstr>Якщо графік в координатах p(V) – це замкнута фігура, то робота газу чисельно дорівнює площі даної фігури</vt:lpstr>
      <vt:lpstr>Учимося розв’язувати задачі</vt:lpstr>
      <vt:lpstr>Розв’язування задачі</vt:lpstr>
      <vt:lpstr>Задача 2. Обчислити роботу газу під час замкненого процесу   , якщо p1=103 Па, V1=5 л   </vt:lpstr>
      <vt:lpstr>p1=1·103 Па V1=5 л=5·10-3 м3 А - ?</vt:lpstr>
      <vt:lpstr>Задача 3. Обчислити роботу газу під час замкнутого процесу 1-2-3, якщо p0=105 Па V0=2 м3 </vt:lpstr>
      <vt:lpstr>p0=105 Па V0=2 м3</vt:lpstr>
      <vt:lpstr>Домашні задачі: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в термодинаміці</dc:title>
  <dc:creator>Professional</dc:creator>
  <cp:lastModifiedBy>Лазоренко В.К.</cp:lastModifiedBy>
  <cp:revision>37</cp:revision>
  <dcterms:created xsi:type="dcterms:W3CDTF">2020-03-28T12:44:28Z</dcterms:created>
  <dcterms:modified xsi:type="dcterms:W3CDTF">2020-04-06T04:00:51Z</dcterms:modified>
</cp:coreProperties>
</file>